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58" r:id="rId4"/>
    <p:sldId id="259" r:id="rId5"/>
    <p:sldId id="260" r:id="rId6"/>
    <p:sldId id="261" r:id="rId7"/>
    <p:sldId id="262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e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-336" y="-114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viewProps" Target="viewProps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presProps" Target="presProps.xml" /><Relationship Id="rId2" Type="http://schemas.openxmlformats.org/officeDocument/2006/relationships/slideMaster" Target="slideMasters/slideMaster1.xml" /><Relationship Id="rId1" Type="http://schemas.openxmlformats.org/officeDocument/2006/relationships/customXml" Target="../customXml/item1.xml" /><Relationship Id="rId6" Type="http://schemas.openxmlformats.org/officeDocument/2006/relationships/slide" Target="slides/slide4.xml" /><Relationship Id="rId11" Type="http://schemas.openxmlformats.org/officeDocument/2006/relationships/commentAuthors" Target="commentAuthors.xml" /><Relationship Id="rId5" Type="http://schemas.openxmlformats.org/officeDocument/2006/relationships/slide" Target="slides/slide3.xml" /><Relationship Id="rId15" Type="http://schemas.openxmlformats.org/officeDocument/2006/relationships/tableStyles" Target="tableStyles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2.xml" /><Relationship Id="rId9" Type="http://schemas.openxmlformats.org/officeDocument/2006/relationships/notesMaster" Target="notesMasters/notesMaster1.xml" /><Relationship Id="rId14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pPr/>
              <a:t>‹N›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pPr/>
              <a:t>‹N›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‹N›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‹N›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‹N›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‹N›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‹N›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‹N›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‹N›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‹N›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‹N›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‹N›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31.05.2018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‹N›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7.jpeg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9776" y="3429000"/>
            <a:ext cx="11449272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>T</a:t>
            </a:r>
            <a:r>
              <a:rPr lang="it-IT" sz="4000" b="1" dirty="0"/>
              <a:t>O</a:t>
            </a:r>
            <a:r>
              <a:rPr lang="cs-CZ" sz="4000" b="1" dirty="0"/>
              <a:t>URIST</a:t>
            </a:r>
            <a:r>
              <a:rPr lang="it-IT" sz="4000" b="1" dirty="0"/>
              <a:t> ATTRACTIONS OF OUR REGION</a:t>
            </a:r>
            <a:br>
              <a:rPr lang="cs-CZ" sz="4000" b="1" dirty="0"/>
            </a:br>
            <a:br>
              <a:rPr lang="cs-CZ" sz="4000" b="1"/>
            </a:br>
            <a:r>
              <a:rPr lang="it-IT" sz="4000" b="1"/>
              <a:t>Liguria</a:t>
            </a:r>
            <a:br>
              <a:rPr lang="it-IT" sz="5300" b="1" dirty="0"/>
            </a:br>
            <a:br>
              <a:rPr lang="it-IT" sz="1300" b="1"/>
            </a:br>
            <a:r>
              <a:rPr lang="it-IT" sz="5300" b="1"/>
              <a:t>San paragorio’s church</a:t>
            </a:r>
            <a:endParaRPr lang="cs-CZ" sz="5300" b="1" dirty="0"/>
          </a:p>
        </p:txBody>
      </p:sp>
      <p:pic>
        <p:nvPicPr>
          <p:cNvPr id="7" name="Obrázek 6" descr="F:\ERASMUS+\eu_flag_co_funded_pos_[rgb]_right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9"/>
            <a:ext cx="5760720" cy="1644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:\ERASMUS+\eu_flag_co_funded_pos_[rgb]_right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9"/>
            <a:ext cx="5760720" cy="16446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tangolo 8"/>
          <p:cNvSpPr/>
          <p:nvPr/>
        </p:nvSpPr>
        <p:spPr>
          <a:xfrm>
            <a:off x="5950396" y="417438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>
                <a:solidFill>
                  <a:schemeClr val="tx1">
                    <a:lumMod val="50000"/>
                  </a:schemeClr>
                </a:solidFill>
              </a:rPr>
              <a:t>LIGURIA</a:t>
            </a:r>
            <a:br>
              <a:rPr lang="it-IT" sz="2800" b="1">
                <a:solidFill>
                  <a:schemeClr val="tx1">
                    <a:lumMod val="50000"/>
                  </a:schemeClr>
                </a:solidFill>
              </a:rPr>
            </a:br>
            <a:br>
              <a:rPr lang="it-IT" sz="800" b="1">
                <a:solidFill>
                  <a:schemeClr val="tx1">
                    <a:lumMod val="50000"/>
                  </a:schemeClr>
                </a:solidFill>
              </a:rPr>
            </a:br>
            <a:r>
              <a:rPr lang="it-IT" sz="2800" b="1">
                <a:solidFill>
                  <a:schemeClr val="tx1">
                    <a:lumMod val="50000"/>
                  </a:schemeClr>
                </a:solidFill>
              </a:rPr>
              <a:t>S. PARAGORIO’S CHURCH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33772" y="2132856"/>
            <a:ext cx="1152128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LOCATION</a:t>
            </a:r>
          </a:p>
          <a:p>
            <a:pPr algn="ctr"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05780" y="6222445"/>
            <a:ext cx="511256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dirty="0" err="1">
                <a:solidFill>
                  <a:schemeClr val="tx1">
                    <a:lumMod val="50000"/>
                  </a:schemeClr>
                </a:solidFill>
              </a:rPr>
              <a:t>Map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 the </a:t>
            </a:r>
            <a:r>
              <a:rPr lang="it-IT" sz="2400" dirty="0" err="1">
                <a:solidFill>
                  <a:schemeClr val="tx1">
                    <a:lumMod val="50000"/>
                  </a:schemeClr>
                </a:solidFill>
              </a:rPr>
              <a:t>country</a:t>
            </a: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238428" y="6222445"/>
            <a:ext cx="554461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dirty="0" err="1">
                <a:solidFill>
                  <a:schemeClr val="tx1">
                    <a:lumMod val="50000"/>
                  </a:schemeClr>
                </a:solidFill>
              </a:rPr>
              <a:t>Map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 the area </a:t>
            </a:r>
            <a:r>
              <a:rPr lang="it-IT" sz="2400" dirty="0" err="1">
                <a:solidFill>
                  <a:schemeClr val="tx1">
                    <a:lumMod val="50000"/>
                  </a:schemeClr>
                </a:solidFill>
              </a:rPr>
              <a:t>with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50000"/>
                  </a:schemeClr>
                </a:solidFill>
              </a:rPr>
              <a:t>other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50000"/>
                  </a:schemeClr>
                </a:solidFill>
              </a:rPr>
              <a:t>sites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2" name="Immagine 2">
            <a:extLst>
              <a:ext uri="{FF2B5EF4-FFF2-40B4-BE49-F238E27FC236}">
                <a16:creationId xmlns:a16="http://schemas.microsoft.com/office/drawing/2014/main" id="{B71DDDE1-A8DB-1A40-A854-D5CD495E1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22" y="2464444"/>
            <a:ext cx="3258087" cy="3339539"/>
          </a:xfrm>
          <a:prstGeom prst="rect">
            <a:avLst/>
          </a:prstGeom>
        </p:spPr>
      </p:pic>
      <p:pic>
        <p:nvPicPr>
          <p:cNvPr id="4" name="Immagine 4">
            <a:extLst>
              <a:ext uri="{FF2B5EF4-FFF2-40B4-BE49-F238E27FC236}">
                <a16:creationId xmlns:a16="http://schemas.microsoft.com/office/drawing/2014/main" id="{AC5FA666-D601-C54B-AC58-52A42797D3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269" y="2808696"/>
            <a:ext cx="4981450" cy="283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:\ERASMUS+\eu_flag_co_funded_pos_[rgb]_right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9"/>
            <a:ext cx="5760720" cy="16446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/>
          <p:cNvSpPr txBox="1"/>
          <p:nvPr/>
        </p:nvSpPr>
        <p:spPr>
          <a:xfrm>
            <a:off x="405780" y="1988840"/>
            <a:ext cx="432048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TYPE OF SITE</a:t>
            </a: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it-IT" sz="2400" dirty="0" err="1">
                <a:solidFill>
                  <a:schemeClr val="tx1">
                    <a:lumMod val="50000"/>
                  </a:schemeClr>
                </a:solidFill>
              </a:rPr>
              <a:t>Archeological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 and </a:t>
            </a:r>
            <a:r>
              <a:rPr lang="it-IT" sz="2400" dirty="0" err="1">
                <a:solidFill>
                  <a:schemeClr val="tx1">
                    <a:lumMod val="50000"/>
                  </a:schemeClr>
                </a:solidFill>
              </a:rPr>
              <a:t>Monumental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 site</a:t>
            </a: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950396" y="417438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>
                <a:solidFill>
                  <a:schemeClr val="tx1">
                    <a:lumMod val="50000"/>
                  </a:schemeClr>
                </a:solidFill>
              </a:rPr>
              <a:t>LIGURIA</a:t>
            </a:r>
            <a:br>
              <a:rPr lang="it-IT" sz="2800" b="1" dirty="0">
                <a:solidFill>
                  <a:schemeClr val="tx1">
                    <a:lumMod val="50000"/>
                  </a:schemeClr>
                </a:solidFill>
              </a:rPr>
            </a:br>
            <a:br>
              <a:rPr lang="it-IT" sz="800" b="1">
                <a:solidFill>
                  <a:schemeClr val="tx1">
                    <a:lumMod val="50000"/>
                  </a:schemeClr>
                </a:solidFill>
              </a:rPr>
            </a:br>
            <a:r>
              <a:rPr lang="it-IT" sz="2800" b="1">
                <a:solidFill>
                  <a:schemeClr val="tx1">
                    <a:lumMod val="50000"/>
                  </a:schemeClr>
                </a:solidFill>
              </a:rPr>
              <a:t>S. PARAGORIO’S CHURCH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05780" y="3429000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AREA COVERED</a:t>
            </a: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400 m2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230316" y="1988841"/>
            <a:ext cx="6480720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PHYSICAL AND AESTHETIC FEATURES</a:t>
            </a: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It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an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early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Romanic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church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it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has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a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bell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tower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and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beside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the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entrance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there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are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four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tombs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Beneath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 the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church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you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can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find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another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older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church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, 30 cm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below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sea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level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05780" y="4581128"/>
            <a:ext cx="432048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DATING</a:t>
            </a:r>
          </a:p>
          <a:p>
            <a:pPr>
              <a:lnSpc>
                <a:spcPct val="90000"/>
              </a:lnSpc>
            </a:pPr>
            <a:endParaRPr lang="it-IT" sz="2400" b="1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it-IT" sz="2400">
                <a:solidFill>
                  <a:schemeClr val="tx1">
                    <a:lumMod val="50000"/>
                  </a:schemeClr>
                </a:solidFill>
              </a:rPr>
              <a:t>Built between 1020 and 1030</a:t>
            </a:r>
            <a:endParaRPr lang="it-IT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953495" y="4355777"/>
            <a:ext cx="6480720" cy="283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 err="1">
                <a:solidFill>
                  <a:schemeClr val="tx1">
                    <a:lumMod val="50000"/>
                  </a:schemeClr>
                </a:solidFill>
              </a:rPr>
              <a:t>HISTORICALand</a:t>
            </a: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 ARTISTIC INFORMATION</a:t>
            </a: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One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the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most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important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attractions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the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church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the «Volto Santo» (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Holy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Face), Christ on a cross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the 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Byzantine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area,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Its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head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made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cloth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unified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with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natural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glue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and the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entire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body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made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wood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covered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by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cloth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,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painted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in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blue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,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which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stands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for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the color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a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king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or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an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emperor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‘s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clothing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Another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attraction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that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you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can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see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in the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church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a cover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a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floor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tomb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,</a:t>
            </a:r>
          </a:p>
          <a:p>
            <a:pPr>
              <a:lnSpc>
                <a:spcPct val="90000"/>
              </a:lnSpc>
            </a:pP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It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unusual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because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it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rounded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 and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it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made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marble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and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slate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:\ERASMUS+\eu_flag_co_funded_pos_[rgb]_right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9"/>
            <a:ext cx="5760720" cy="16446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tangolo 8"/>
          <p:cNvSpPr/>
          <p:nvPr/>
        </p:nvSpPr>
        <p:spPr>
          <a:xfrm>
            <a:off x="5950396" y="417438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>
                <a:solidFill>
                  <a:schemeClr val="tx1">
                    <a:lumMod val="50000"/>
                  </a:schemeClr>
                </a:solidFill>
              </a:rPr>
              <a:t>LIGURIA</a:t>
            </a:r>
            <a:br>
              <a:rPr lang="it-IT" sz="2800" b="1" dirty="0">
                <a:solidFill>
                  <a:schemeClr val="tx1">
                    <a:lumMod val="50000"/>
                  </a:schemeClr>
                </a:solidFill>
              </a:rPr>
            </a:br>
            <a:br>
              <a:rPr lang="it-IT" sz="800" b="1">
                <a:solidFill>
                  <a:schemeClr val="tx1">
                    <a:lumMod val="50000"/>
                  </a:schemeClr>
                </a:solidFill>
              </a:rPr>
            </a:br>
            <a:r>
              <a:rPr lang="it-IT" sz="2800" b="1">
                <a:solidFill>
                  <a:schemeClr val="tx1">
                    <a:lumMod val="50000"/>
                  </a:schemeClr>
                </a:solidFill>
              </a:rPr>
              <a:t>S. PARAGORIO’S CHURCH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33772" y="2132856"/>
            <a:ext cx="1152128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HIGHLIGHTS</a:t>
            </a:r>
          </a:p>
          <a:p>
            <a:pPr algn="ctr"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05780" y="6222445"/>
            <a:ext cx="511256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>
                <a:solidFill>
                  <a:schemeClr val="tx1">
                    <a:lumMod val="50000"/>
                  </a:schemeClr>
                </a:solidFill>
              </a:rPr>
              <a:t>S. Paragorio’s altar</a:t>
            </a: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238428" y="6222445"/>
            <a:ext cx="554461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>
                <a:solidFill>
                  <a:schemeClr val="tx1">
                    <a:lumMod val="50000"/>
                  </a:schemeClr>
                </a:solidFill>
              </a:rPr>
              <a:t>Wooden Christ</a:t>
            </a: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2" name="Immagine 2">
            <a:extLst>
              <a:ext uri="{FF2B5EF4-FFF2-40B4-BE49-F238E27FC236}">
                <a16:creationId xmlns:a16="http://schemas.microsoft.com/office/drawing/2014/main" id="{DE37BC9C-A09F-D646-B6B8-8F403FB888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92" y="2723787"/>
            <a:ext cx="4622040" cy="3299623"/>
          </a:xfrm>
          <a:prstGeom prst="rect">
            <a:avLst/>
          </a:prstGeom>
        </p:spPr>
      </p:pic>
      <p:pic>
        <p:nvPicPr>
          <p:cNvPr id="4" name="Immagine 4">
            <a:extLst>
              <a:ext uri="{FF2B5EF4-FFF2-40B4-BE49-F238E27FC236}">
                <a16:creationId xmlns:a16="http://schemas.microsoft.com/office/drawing/2014/main" id="{822246F9-1806-4544-918B-223D7138E9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285" y="2678166"/>
            <a:ext cx="4406901" cy="339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:\ERASMUS+\eu_flag_co_funded_pos_[rgb]_right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9"/>
            <a:ext cx="5760720" cy="16446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/>
          <p:cNvSpPr txBox="1"/>
          <p:nvPr/>
        </p:nvSpPr>
        <p:spPr>
          <a:xfrm>
            <a:off x="405780" y="1988840"/>
            <a:ext cx="468052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CONDITION OF PRESERVATION</a:t>
            </a: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The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church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was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restored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in  1975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by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the «Sovraintendenza delle Belle Arti» and so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it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in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perfect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condition</a:t>
            </a:r>
            <a:endParaRPr lang="it-IT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950396" y="417438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>
                <a:solidFill>
                  <a:schemeClr val="tx1">
                    <a:lumMod val="50000"/>
                  </a:schemeClr>
                </a:solidFill>
              </a:rPr>
              <a:t>LIGURIA</a:t>
            </a:r>
            <a:br>
              <a:rPr lang="it-IT" sz="2800" b="1" dirty="0">
                <a:solidFill>
                  <a:schemeClr val="tx1">
                    <a:lumMod val="50000"/>
                  </a:schemeClr>
                </a:solidFill>
              </a:rPr>
            </a:br>
            <a:br>
              <a:rPr lang="it-IT" sz="800" b="1">
                <a:solidFill>
                  <a:schemeClr val="tx1">
                    <a:lumMod val="50000"/>
                  </a:schemeClr>
                </a:solidFill>
              </a:rPr>
            </a:br>
            <a:r>
              <a:rPr lang="it-IT" sz="2800" b="1">
                <a:solidFill>
                  <a:schemeClr val="tx1">
                    <a:lumMod val="50000"/>
                  </a:schemeClr>
                </a:solidFill>
              </a:rPr>
              <a:t>S. PARAGORIO’S CHURCH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05780" y="3508207"/>
            <a:ext cx="432048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LEGAL OWNERSHIP</a:t>
            </a: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it-IT" sz="2000">
                <a:solidFill>
                  <a:schemeClr val="tx1">
                    <a:lumMod val="50000"/>
                  </a:schemeClr>
                </a:solidFill>
              </a:rPr>
              <a:t>The Diocesis of Savona Noli </a:t>
            </a: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230316" y="1988841"/>
            <a:ext cx="648072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VISITING TIME</a:t>
            </a: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1" name="Immagine 10" descr="Vuo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942284" y="2996952"/>
            <a:ext cx="3888432" cy="3024336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8758708" y="2564904"/>
            <a:ext cx="2952328" cy="557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Winter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Saturday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/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Sunday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from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10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12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am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from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4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6 pm</a:t>
            </a:r>
          </a:p>
          <a:p>
            <a:pPr>
              <a:lnSpc>
                <a:spcPct val="90000"/>
              </a:lnSpc>
            </a:pP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Tuesday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from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10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12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am</a:t>
            </a: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Summer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Same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opening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times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plus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Thursday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from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10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am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6 pm</a:t>
            </a:r>
          </a:p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05780" y="4797152"/>
            <a:ext cx="4320480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TICKETS </a:t>
            </a:r>
            <a:r>
              <a:rPr lang="it-IT" sz="2400" b="1">
                <a:solidFill>
                  <a:schemeClr val="tx1">
                    <a:lumMod val="50000"/>
                  </a:schemeClr>
                </a:solidFill>
              </a:rPr>
              <a:t>AND BOOKING</a:t>
            </a: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Adult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: 2€</a:t>
            </a:r>
          </a:p>
          <a:p>
            <a:pPr>
              <a:lnSpc>
                <a:spcPct val="90000"/>
              </a:lnSpc>
            </a:pP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Child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(8-18): 1.50 € </a:t>
            </a:r>
          </a:p>
          <a:p>
            <a:pPr>
              <a:lnSpc>
                <a:spcPct val="90000"/>
              </a:lnSpc>
            </a:pP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Child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under 7 : free</a:t>
            </a:r>
          </a:p>
          <a:p>
            <a:pPr>
              <a:lnSpc>
                <a:spcPct val="90000"/>
              </a:lnSpc>
            </a:pP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Guided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visits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are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available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2000" dirty="0" err="1">
                <a:solidFill>
                  <a:schemeClr val="tx1">
                    <a:lumMod val="50000"/>
                  </a:schemeClr>
                </a:solidFill>
              </a:rPr>
              <a:t>upon</a:t>
            </a: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booking</a:t>
            </a:r>
          </a:p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it-IT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2" name="Immagine 2">
            <a:extLst>
              <a:ext uri="{FF2B5EF4-FFF2-40B4-BE49-F238E27FC236}">
                <a16:creationId xmlns:a16="http://schemas.microsoft.com/office/drawing/2014/main" id="{1AB6BA93-EB9C-5C4D-87AD-083DC6AE95E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5" r="11895" b="12037"/>
          <a:stretch/>
        </p:blipFill>
        <p:spPr>
          <a:xfrm>
            <a:off x="5267849" y="2552129"/>
            <a:ext cx="3130819" cy="38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:\ERASMUS+\eu_flag_co_funded_pos_[rgb]_right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49"/>
            <a:ext cx="5760720" cy="16446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7"/>
          <p:cNvSpPr txBox="1"/>
          <p:nvPr/>
        </p:nvSpPr>
        <p:spPr>
          <a:xfrm>
            <a:off x="405779" y="1988840"/>
            <a:ext cx="498775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ACCESSIBILITY</a:t>
            </a: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It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accessible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it-IT" sz="1200" dirty="0" err="1">
                <a:solidFill>
                  <a:schemeClr val="tx1">
                    <a:lumMod val="50000"/>
                  </a:schemeClr>
                </a:solidFill>
              </a:rPr>
              <a:t>disabled</a:t>
            </a:r>
            <a:r>
              <a:rPr lang="it-IT" sz="1200" dirty="0">
                <a:solidFill>
                  <a:schemeClr val="tx1">
                    <a:lumMod val="50000"/>
                  </a:schemeClr>
                </a:solidFill>
              </a:rPr>
              <a:t> people</a:t>
            </a: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950396" y="417438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>
                <a:solidFill>
                  <a:schemeClr val="tx1">
                    <a:lumMod val="50000"/>
                  </a:schemeClr>
                </a:solidFill>
              </a:rPr>
              <a:t>LIGURIA</a:t>
            </a:r>
            <a:br>
              <a:rPr lang="it-IT" sz="2800" b="1" dirty="0">
                <a:solidFill>
                  <a:schemeClr val="tx1">
                    <a:lumMod val="50000"/>
                  </a:schemeClr>
                </a:solidFill>
              </a:rPr>
            </a:br>
            <a:br>
              <a:rPr lang="it-IT" sz="800" b="1">
                <a:solidFill>
                  <a:schemeClr val="tx1">
                    <a:lumMod val="50000"/>
                  </a:schemeClr>
                </a:solidFill>
              </a:rPr>
            </a:br>
            <a:r>
              <a:rPr lang="it-IT" sz="2800" b="1">
                <a:solidFill>
                  <a:schemeClr val="tx1">
                    <a:lumMod val="50000"/>
                  </a:schemeClr>
                </a:solidFill>
              </a:rPr>
              <a:t>S. PARAGORIO’S CHURCH</a:t>
            </a:r>
            <a:endParaRPr lang="it-I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022404" y="1988840"/>
            <a:ext cx="56886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solidFill>
                  <a:schemeClr val="tx1">
                    <a:lumMod val="50000"/>
                  </a:schemeClr>
                </a:solidFill>
              </a:rPr>
              <a:t>FACILITIES</a:t>
            </a:r>
          </a:p>
          <a:p>
            <a:pPr>
              <a:lnSpc>
                <a:spcPct val="90000"/>
              </a:lnSpc>
            </a:pPr>
            <a:endParaRPr lang="it-IT" sz="1200" b="1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it-IT" sz="2400" dirty="0" err="1">
                <a:solidFill>
                  <a:schemeClr val="tx1">
                    <a:lumMod val="50000"/>
                  </a:schemeClr>
                </a:solidFill>
              </a:rPr>
              <a:t>Near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 the site </a:t>
            </a:r>
            <a:r>
              <a:rPr lang="it-IT" sz="2400" dirty="0" err="1">
                <a:solidFill>
                  <a:schemeClr val="tx1">
                    <a:lumMod val="50000"/>
                  </a:schemeClr>
                </a:solidFill>
              </a:rPr>
              <a:t>there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 are </a:t>
            </a:r>
            <a:r>
              <a:rPr lang="it-IT" sz="2400" dirty="0" err="1">
                <a:solidFill>
                  <a:schemeClr val="tx1">
                    <a:lumMod val="50000"/>
                  </a:schemeClr>
                </a:solidFill>
              </a:rPr>
              <a:t>restaurants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it-IT" sz="2400" dirty="0" err="1">
                <a:solidFill>
                  <a:schemeClr val="tx1">
                    <a:lumMod val="50000"/>
                  </a:schemeClr>
                </a:solidFill>
              </a:rPr>
              <a:t>bars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 and </a:t>
            </a:r>
            <a:r>
              <a:rPr lang="it-IT" sz="2400" dirty="0" err="1">
                <a:solidFill>
                  <a:schemeClr val="tx1">
                    <a:lumMod val="50000"/>
                  </a:schemeClr>
                </a:solidFill>
              </a:rPr>
              <a:t>shops</a:t>
            </a:r>
            <a:r>
              <a:rPr lang="it-IT" sz="2400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307</Words>
  <Application>Microsoft Office PowerPoint</Application>
  <PresentationFormat>Personalizzato</PresentationFormat>
  <Paragraphs>80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Continental_Europe_16x9</vt:lpstr>
      <vt:lpstr>TOURIST ATTRACTIONS OF OUR REGION  Liguria  San paragorio’s church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TOURIST ATTRACTIONS OF OUR REGION  Liguria  San paragorio’s church</dc:title>
  <dc:creator/>
  <cp:lastModifiedBy/>
  <cp:revision>5</cp:revision>
  <dcterms:created xsi:type="dcterms:W3CDTF">2017-09-21T13:22:19Z</dcterms:created>
  <dcterms:modified xsi:type="dcterms:W3CDTF">2018-05-31T20:53:35Z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